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Ubuntu"/>
      <p:regular r:id="rId33"/>
      <p:bold r:id="rId34"/>
      <p:italic r:id="rId35"/>
      <p:boldItalic r:id="rId36"/>
    </p:embeddedFont>
    <p:embeddedFont>
      <p:font typeface="Proxima Nova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Proxima Nova Extrabold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0D89AC-2B6C-41B0-8023-DC8F12D1F205}">
  <a:tblStyle styleId="{BC0D89AC-2B6C-41B0-8023-DC8F12D1F2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0EE89B3-9126-48D4-AEB9-5F3E5FD71B3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ProximaNova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Ubuntu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Ubuntu-italic.fntdata"/><Relationship Id="rId12" Type="http://schemas.openxmlformats.org/officeDocument/2006/relationships/slide" Target="slides/slide6.xml"/><Relationship Id="rId34" Type="http://schemas.openxmlformats.org/officeDocument/2006/relationships/font" Target="fonts/Ubuntu-bold.fntdata"/><Relationship Id="rId15" Type="http://schemas.openxmlformats.org/officeDocument/2006/relationships/slide" Target="slides/slide9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36" Type="http://schemas.openxmlformats.org/officeDocument/2006/relationships/font" Target="fonts/Ubuntu-boldItalic.fntdata"/><Relationship Id="rId17" Type="http://schemas.openxmlformats.org/officeDocument/2006/relationships/slide" Target="slides/slide11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487af74a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487af74a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487af74a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487af74a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487af74a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487af74a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cdc738e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cdc738e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487af74a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487af74a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cdc738e4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cdc738e4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487af74a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487af74a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479538f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d479538f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492413e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492413e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492413e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492413e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95a093ca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95a093ca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492413e2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492413e2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492413e2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492413e2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492413e2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492413e2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487af74a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487af74a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487af74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487af74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496b74a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d496b74a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4959c60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4959c60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cdc738e4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cdc738e4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48eec671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48eec671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487af74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487af74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487af74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487af74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487af74a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487af74a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487af74a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487af74a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487af74a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487af74a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ff Chart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14;p3"/>
          <p:cNvGraphicFramePr/>
          <p:nvPr/>
        </p:nvGraphicFramePr>
        <p:xfrm>
          <a:off x="410025" y="119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{BC0D89AC-2B6C-41B0-8023-DC8F12D1F205}</a:tableStyleId>
              </a:tblPr>
              <a:tblGrid>
                <a:gridCol w="2774650"/>
                <a:gridCol w="2774650"/>
                <a:gridCol w="2774650"/>
              </a:tblGrid>
              <a:tr h="325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1C41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5425" y="1643075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228150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body"/>
          </p:nvPr>
        </p:nvSpPr>
        <p:spPr>
          <a:xfrm>
            <a:off x="6000875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1699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410025" y="312550"/>
            <a:ext cx="75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Name: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3929025" y="312550"/>
            <a:ext cx="97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Position</a:t>
            </a: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>
            <p:ph idx="4" type="title"/>
          </p:nvPr>
        </p:nvSpPr>
        <p:spPr>
          <a:xfrm>
            <a:off x="49025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4375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On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32281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Ideas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000875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Action Items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3B248"/>
              </a:buClr>
              <a:buSzPts val="2800"/>
              <a:buNone/>
              <a:defRPr>
                <a:solidFill>
                  <a:srgbClr val="13B24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1471500" y="1209975"/>
            <a:ext cx="6201000" cy="3210300"/>
          </a:xfrm>
          <a:prstGeom prst="rect">
            <a:avLst/>
          </a:prstGeom>
          <a:noFill/>
          <a:ln cap="flat" cmpd="sng" w="3810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buntu"/>
              <a:buNone/>
              <a:defRPr sz="2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  <a:defRPr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IEEE Project Competition</a:t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5: BOMs and Project Management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2524950" y="2285400"/>
            <a:ext cx="409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>
                <a:solidFill>
                  <a:schemeClr val="lt1"/>
                </a:solidFill>
              </a:rPr>
              <a:t>Questions so far?</a:t>
            </a:r>
            <a:endParaRPr b="1" sz="35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29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- What is it? Why it matters?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237850"/>
            <a:ext cx="391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management is essential in the engineering industry to organize, plan, and execute projects efficiently.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ensures that objectives are met within scope, time, and budget, while maintaining quality standards.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975" y="1147150"/>
            <a:ext cx="4617000" cy="3345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- Industry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5105125" y="455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NASA Project Life Cycle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458" y="1076275"/>
            <a:ext cx="4712291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404825"/>
            <a:ext cx="391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NASA while complicated has their own project lifecycle implementation.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Similarly</a:t>
            </a: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any company such as Space-X, Lockheed all have project lifecycles.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400" y="448625"/>
            <a:ext cx="358140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268600" y="20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- IEEE UCF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19400" y="1727100"/>
            <a:ext cx="792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IEEE projects we use Bi-Weekly Meetings, meeting minutes and follow a general structure for meeting times/establishing goals/budget request process.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internal project competition it will be more straightforward.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-1298696" y="-197950"/>
            <a:ext cx="4894500" cy="89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80">
                <a:solidFill>
                  <a:srgbClr val="13B248"/>
                </a:solidFill>
              </a:rPr>
              <a:t>Our Metric</a:t>
            </a:r>
            <a:endParaRPr sz="2980">
              <a:solidFill>
                <a:srgbClr val="13B248"/>
              </a:solidFill>
            </a:endParaRPr>
          </a:p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00" y="557450"/>
            <a:ext cx="7734400" cy="40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and Tricks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Research! Watch youtube videos learn about how something similar if not the same is being made.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in the description of videos for part numbers and item links.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Update the excel sheet for what you find.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Talk to us and ask questions! We are knowledgeable on these things.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rush it, BOM creation is also a technical skill!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Feeling lost ask us, AI or just browse a search engine for ideas on where to start.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Keep accountable of each other the more work you put in the more you get out and the more comfortable you are in industry.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33250" y="59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You Make GitHub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33250" y="1303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 what it says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26" y="1729850"/>
            <a:ext cx="4572001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>
            <a:off x="5025725" y="2049311"/>
            <a:ext cx="329800" cy="153275"/>
          </a:xfrm>
          <a:custGeom>
            <a:rect b="b" l="l" r="r" t="t"/>
            <a:pathLst>
              <a:path extrusionOk="0" h="6131" w="13192">
                <a:moveTo>
                  <a:pt x="0" y="226"/>
                </a:moveTo>
                <a:cubicBezTo>
                  <a:pt x="4468" y="-521"/>
                  <a:pt x="15285" y="1101"/>
                  <a:pt x="12772" y="4870"/>
                </a:cubicBezTo>
                <a:cubicBezTo>
                  <a:pt x="10448" y="8355"/>
                  <a:pt x="-2790" y="3708"/>
                  <a:pt x="697" y="1387"/>
                </a:cubicBezTo>
              </a:path>
            </a:pathLst>
          </a:custGeom>
          <a:noFill/>
          <a:ln cap="flat" cmpd="sng" w="2857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4725" y="2321942"/>
            <a:ext cx="2982026" cy="9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in the world is this???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588" y="1446003"/>
            <a:ext cx="6554824" cy="282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220600" y="1015200"/>
            <a:ext cx="3036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Your Repositories/Projects your involved in.</a:t>
            </a:r>
            <a:endParaRPr sz="15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812750" y="1573250"/>
            <a:ext cx="562425" cy="704825"/>
          </a:xfrm>
          <a:custGeom>
            <a:rect b="b" l="l" r="r" t="t"/>
            <a:pathLst>
              <a:path extrusionOk="0" h="28193" w="22497">
                <a:moveTo>
                  <a:pt x="0" y="0"/>
                </a:moveTo>
                <a:cubicBezTo>
                  <a:pt x="3419" y="8556"/>
                  <a:pt x="8524" y="17170"/>
                  <a:pt x="16022" y="22524"/>
                </a:cubicBezTo>
                <a:cubicBezTo>
                  <a:pt x="17718" y="23735"/>
                  <a:pt x="19359" y="26348"/>
                  <a:pt x="21363" y="25775"/>
                </a:cubicBezTo>
                <a:cubicBezTo>
                  <a:pt x="23223" y="25243"/>
                  <a:pt x="20207" y="18325"/>
                  <a:pt x="19738" y="20202"/>
                </a:cubicBezTo>
                <a:cubicBezTo>
                  <a:pt x="19191" y="22391"/>
                  <a:pt x="23454" y="24537"/>
                  <a:pt x="22292" y="26472"/>
                </a:cubicBezTo>
                <a:cubicBezTo>
                  <a:pt x="20325" y="29748"/>
                  <a:pt x="14661" y="27116"/>
                  <a:pt x="10914" y="27865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Google Shape;201;p31"/>
          <p:cNvSpPr txBox="1"/>
          <p:nvPr/>
        </p:nvSpPr>
        <p:spPr>
          <a:xfrm>
            <a:off x="3610925" y="1956375"/>
            <a:ext cx="2124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Updates space</a:t>
            </a:r>
            <a:endParaRPr sz="15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2491725" y="1717358"/>
            <a:ext cx="3913975" cy="2704375"/>
          </a:xfrm>
          <a:custGeom>
            <a:rect b="b" l="l" r="r" t="t"/>
            <a:pathLst>
              <a:path extrusionOk="0" h="108175" w="156559">
                <a:moveTo>
                  <a:pt x="47321" y="19314"/>
                </a:moveTo>
                <a:cubicBezTo>
                  <a:pt x="35234" y="10258"/>
                  <a:pt x="8169" y="7136"/>
                  <a:pt x="2040" y="20940"/>
                </a:cubicBezTo>
                <a:cubicBezTo>
                  <a:pt x="-4081" y="34727"/>
                  <a:pt x="5487" y="50939"/>
                  <a:pt x="8310" y="65757"/>
                </a:cubicBezTo>
                <a:cubicBezTo>
                  <a:pt x="10609" y="77822"/>
                  <a:pt x="5389" y="93126"/>
                  <a:pt x="13651" y="102214"/>
                </a:cubicBezTo>
                <a:cubicBezTo>
                  <a:pt x="19809" y="108987"/>
                  <a:pt x="31490" y="108567"/>
                  <a:pt x="40587" y="107555"/>
                </a:cubicBezTo>
                <a:cubicBezTo>
                  <a:pt x="58471" y="105565"/>
                  <a:pt x="76306" y="102627"/>
                  <a:pt x="93764" y="98267"/>
                </a:cubicBezTo>
                <a:cubicBezTo>
                  <a:pt x="95208" y="97906"/>
                  <a:pt x="96400" y="99650"/>
                  <a:pt x="97711" y="100356"/>
                </a:cubicBezTo>
                <a:cubicBezTo>
                  <a:pt x="101348" y="102315"/>
                  <a:pt x="105711" y="102464"/>
                  <a:pt x="109786" y="103143"/>
                </a:cubicBezTo>
                <a:cubicBezTo>
                  <a:pt x="122391" y="105244"/>
                  <a:pt x="137646" y="106400"/>
                  <a:pt x="147869" y="98731"/>
                </a:cubicBezTo>
                <a:cubicBezTo>
                  <a:pt x="152723" y="95090"/>
                  <a:pt x="154732" y="88070"/>
                  <a:pt x="155068" y="82012"/>
                </a:cubicBezTo>
                <a:cubicBezTo>
                  <a:pt x="155202" y="79605"/>
                  <a:pt x="157770" y="76150"/>
                  <a:pt x="155764" y="74813"/>
                </a:cubicBezTo>
                <a:cubicBezTo>
                  <a:pt x="153316" y="73181"/>
                  <a:pt x="152591" y="69757"/>
                  <a:pt x="151817" y="66918"/>
                </a:cubicBezTo>
                <a:cubicBezTo>
                  <a:pt x="150592" y="62422"/>
                  <a:pt x="150656" y="57645"/>
                  <a:pt x="150656" y="52985"/>
                </a:cubicBezTo>
                <a:cubicBezTo>
                  <a:pt x="150656" y="51967"/>
                  <a:pt x="151209" y="49966"/>
                  <a:pt x="150191" y="49966"/>
                </a:cubicBezTo>
                <a:cubicBezTo>
                  <a:pt x="149534" y="49966"/>
                  <a:pt x="149192" y="51885"/>
                  <a:pt x="148798" y="51360"/>
                </a:cubicBezTo>
                <a:cubicBezTo>
                  <a:pt x="146629" y="48469"/>
                  <a:pt x="149898" y="44212"/>
                  <a:pt x="150656" y="40678"/>
                </a:cubicBezTo>
                <a:cubicBezTo>
                  <a:pt x="153106" y="29249"/>
                  <a:pt x="160034" y="12267"/>
                  <a:pt x="150424" y="5614"/>
                </a:cubicBezTo>
                <a:cubicBezTo>
                  <a:pt x="139354" y="-2049"/>
                  <a:pt x="123643" y="48"/>
                  <a:pt x="110251" y="1434"/>
                </a:cubicBezTo>
                <a:cubicBezTo>
                  <a:pt x="102474" y="2239"/>
                  <a:pt x="94615" y="1666"/>
                  <a:pt x="86797" y="1666"/>
                </a:cubicBezTo>
                <a:cubicBezTo>
                  <a:pt x="78982" y="1666"/>
                  <a:pt x="71988" y="6924"/>
                  <a:pt x="64273" y="8168"/>
                </a:cubicBezTo>
                <a:cubicBezTo>
                  <a:pt x="55452" y="9591"/>
                  <a:pt x="46359" y="12087"/>
                  <a:pt x="37568" y="10490"/>
                </a:cubicBezTo>
                <a:cubicBezTo>
                  <a:pt x="29595" y="9042"/>
                  <a:pt x="13418" y="5174"/>
                  <a:pt x="13418" y="13277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Google Shape;203;p31"/>
          <p:cNvSpPr txBox="1"/>
          <p:nvPr/>
        </p:nvSpPr>
        <p:spPr>
          <a:xfrm>
            <a:off x="6501975" y="903900"/>
            <a:ext cx="199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News from other Repositories/Github</a:t>
            </a:r>
            <a:endParaRPr sz="15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7652141" y="1497775"/>
            <a:ext cx="311525" cy="963675"/>
          </a:xfrm>
          <a:custGeom>
            <a:rect b="b" l="l" r="r" t="t"/>
            <a:pathLst>
              <a:path extrusionOk="0" h="38547" w="12461">
                <a:moveTo>
                  <a:pt x="9955" y="0"/>
                </a:moveTo>
                <a:cubicBezTo>
                  <a:pt x="12291" y="6421"/>
                  <a:pt x="13236" y="13805"/>
                  <a:pt x="11580" y="20434"/>
                </a:cubicBezTo>
                <a:cubicBezTo>
                  <a:pt x="10488" y="24809"/>
                  <a:pt x="7832" y="29344"/>
                  <a:pt x="3917" y="31581"/>
                </a:cubicBezTo>
                <a:cubicBezTo>
                  <a:pt x="2948" y="32135"/>
                  <a:pt x="1920" y="34228"/>
                  <a:pt x="1131" y="33438"/>
                </a:cubicBezTo>
                <a:cubicBezTo>
                  <a:pt x="-72" y="32233"/>
                  <a:pt x="1786" y="26758"/>
                  <a:pt x="1131" y="28330"/>
                </a:cubicBezTo>
                <a:cubicBezTo>
                  <a:pt x="208" y="30546"/>
                  <a:pt x="-696" y="33734"/>
                  <a:pt x="899" y="35528"/>
                </a:cubicBezTo>
                <a:cubicBezTo>
                  <a:pt x="2819" y="37688"/>
                  <a:pt x="6136" y="38547"/>
                  <a:pt x="9026" y="38547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Google Shape;205;p31"/>
          <p:cNvSpPr/>
          <p:nvPr/>
        </p:nvSpPr>
        <p:spPr>
          <a:xfrm>
            <a:off x="7541824" y="1462925"/>
            <a:ext cx="695375" cy="1804000"/>
          </a:xfrm>
          <a:custGeom>
            <a:rect b="b" l="l" r="r" t="t"/>
            <a:pathLst>
              <a:path extrusionOk="0" h="72160" w="27815">
                <a:moveTo>
                  <a:pt x="26211" y="0"/>
                </a:moveTo>
                <a:cubicBezTo>
                  <a:pt x="28045" y="16522"/>
                  <a:pt x="29852" y="35025"/>
                  <a:pt x="22031" y="49694"/>
                </a:cubicBezTo>
                <a:cubicBezTo>
                  <a:pt x="18636" y="56062"/>
                  <a:pt x="13956" y="61850"/>
                  <a:pt x="8562" y="66645"/>
                </a:cubicBezTo>
                <a:cubicBezTo>
                  <a:pt x="6893" y="68128"/>
                  <a:pt x="1752" y="68502"/>
                  <a:pt x="2989" y="70361"/>
                </a:cubicBezTo>
                <a:cubicBezTo>
                  <a:pt x="4490" y="72616"/>
                  <a:pt x="8408" y="70361"/>
                  <a:pt x="11117" y="70361"/>
                </a:cubicBezTo>
                <a:cubicBezTo>
                  <a:pt x="12510" y="70361"/>
                  <a:pt x="16690" y="70361"/>
                  <a:pt x="15297" y="70361"/>
                </a:cubicBezTo>
                <a:cubicBezTo>
                  <a:pt x="10263" y="70361"/>
                  <a:pt x="1795" y="74671"/>
                  <a:pt x="203" y="69896"/>
                </a:cubicBezTo>
                <a:cubicBezTo>
                  <a:pt x="-498" y="67793"/>
                  <a:pt x="1162" y="65568"/>
                  <a:pt x="1596" y="63394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when in a Organization/Repo Group?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023" y="1017725"/>
            <a:ext cx="6183951" cy="364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214775" y="1904150"/>
            <a:ext cx="33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Repositories means categories, with projects being made up of repositories.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1944775" y="1395765"/>
            <a:ext cx="319300" cy="636075"/>
          </a:xfrm>
          <a:custGeom>
            <a:rect b="b" l="l" r="r" t="t"/>
            <a:pathLst>
              <a:path extrusionOk="0" h="25443" w="12772">
                <a:moveTo>
                  <a:pt x="0" y="25443"/>
                </a:moveTo>
                <a:cubicBezTo>
                  <a:pt x="4178" y="19873"/>
                  <a:pt x="6681" y="13098"/>
                  <a:pt x="8592" y="6402"/>
                </a:cubicBezTo>
                <a:cubicBezTo>
                  <a:pt x="9166" y="4391"/>
                  <a:pt x="10766" y="908"/>
                  <a:pt x="8824" y="132"/>
                </a:cubicBezTo>
                <a:cubicBezTo>
                  <a:pt x="7499" y="-398"/>
                  <a:pt x="6746" y="2144"/>
                  <a:pt x="6038" y="3383"/>
                </a:cubicBezTo>
                <a:cubicBezTo>
                  <a:pt x="5546" y="4244"/>
                  <a:pt x="3355" y="5156"/>
                  <a:pt x="4180" y="5705"/>
                </a:cubicBezTo>
                <a:cubicBezTo>
                  <a:pt x="5933" y="6872"/>
                  <a:pt x="7205" y="1692"/>
                  <a:pt x="9289" y="1990"/>
                </a:cubicBezTo>
                <a:cubicBezTo>
                  <a:pt x="11026" y="2238"/>
                  <a:pt x="11797" y="4478"/>
                  <a:pt x="12772" y="5937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B248"/>
                </a:solidFill>
              </a:rPr>
              <a:t>Overview</a:t>
            </a:r>
            <a:endParaRPr>
              <a:solidFill>
                <a:srgbClr val="13B248"/>
              </a:solidFill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1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session, we will go over the process for writing and submitting your bill of materials to have parts ordered.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also go over methods of project management and </a:t>
            </a:r>
            <a:r>
              <a:rPr lang="en"/>
              <a:t>introduce </a:t>
            </a:r>
            <a:r>
              <a:rPr lang="en"/>
              <a:t>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highlight how to create a GitHub account if your project requires.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then end the presentation and </a:t>
            </a:r>
            <a:r>
              <a:rPr lang="en"/>
              <a:t>assist in what your project needs.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Note: No soldering workshop, go to Anh’s he's a pretty cool guy.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Repositories Page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31593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You can see the files in the repository.</a:t>
            </a:r>
            <a:endParaRPr sz="150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995" y="1152475"/>
            <a:ext cx="4717972" cy="290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/>
        </p:nvSpPr>
        <p:spPr>
          <a:xfrm>
            <a:off x="2838800" y="1346825"/>
            <a:ext cx="1376925" cy="1056900"/>
          </a:xfrm>
          <a:custGeom>
            <a:rect b="b" l="l" r="r" t="t"/>
            <a:pathLst>
              <a:path extrusionOk="0" h="42276" w="55077">
                <a:moveTo>
                  <a:pt x="0" y="0"/>
                </a:moveTo>
                <a:cubicBezTo>
                  <a:pt x="13096" y="1873"/>
                  <a:pt x="27206" y="6831"/>
                  <a:pt x="35993" y="16720"/>
                </a:cubicBezTo>
                <a:cubicBezTo>
                  <a:pt x="41912" y="23381"/>
                  <a:pt x="42421" y="35256"/>
                  <a:pt x="50390" y="39244"/>
                </a:cubicBezTo>
                <a:cubicBezTo>
                  <a:pt x="51638" y="39868"/>
                  <a:pt x="53713" y="41885"/>
                  <a:pt x="54337" y="40637"/>
                </a:cubicBezTo>
                <a:cubicBezTo>
                  <a:pt x="55080" y="39151"/>
                  <a:pt x="51272" y="34739"/>
                  <a:pt x="52015" y="36225"/>
                </a:cubicBezTo>
                <a:cubicBezTo>
                  <a:pt x="52852" y="37900"/>
                  <a:pt x="55972" y="39640"/>
                  <a:pt x="54802" y="41102"/>
                </a:cubicBezTo>
                <a:cubicBezTo>
                  <a:pt x="53290" y="42991"/>
                  <a:pt x="50023" y="42031"/>
                  <a:pt x="47603" y="42031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Google Shape;222;p33"/>
          <p:cNvSpPr txBox="1"/>
          <p:nvPr/>
        </p:nvSpPr>
        <p:spPr>
          <a:xfrm>
            <a:off x="3750225" y="133525"/>
            <a:ext cx="4365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Pull Requests are requests made by others to change code/files in the repo.</a:t>
            </a:r>
            <a:endParaRPr sz="15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3666250" y="499250"/>
            <a:ext cx="454675" cy="883550"/>
          </a:xfrm>
          <a:custGeom>
            <a:rect b="b" l="l" r="r" t="t"/>
            <a:pathLst>
              <a:path extrusionOk="0" h="35342" w="18187">
                <a:moveTo>
                  <a:pt x="5913" y="0"/>
                </a:moveTo>
                <a:cubicBezTo>
                  <a:pt x="2938" y="1191"/>
                  <a:pt x="-588" y="4535"/>
                  <a:pt x="108" y="7663"/>
                </a:cubicBezTo>
                <a:cubicBezTo>
                  <a:pt x="1820" y="15357"/>
                  <a:pt x="11643" y="19358"/>
                  <a:pt x="13809" y="26937"/>
                </a:cubicBezTo>
                <a:cubicBezTo>
                  <a:pt x="14589" y="29667"/>
                  <a:pt x="12634" y="34831"/>
                  <a:pt x="15434" y="35297"/>
                </a:cubicBezTo>
                <a:cubicBezTo>
                  <a:pt x="16519" y="35478"/>
                  <a:pt x="18766" y="33985"/>
                  <a:pt x="17988" y="33207"/>
                </a:cubicBezTo>
                <a:cubicBezTo>
                  <a:pt x="16777" y="31996"/>
                  <a:pt x="14815" y="35022"/>
                  <a:pt x="13112" y="34832"/>
                </a:cubicBezTo>
                <a:cubicBezTo>
                  <a:pt x="11681" y="34672"/>
                  <a:pt x="11356" y="32547"/>
                  <a:pt x="10558" y="31349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06725"/>
            <a:ext cx="3875599" cy="141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185775" y="2368575"/>
            <a:ext cx="334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The projects tab shows tasks and their progress (like Trello, if you’re familiar with it)</a:t>
            </a:r>
            <a:endParaRPr sz="15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1776425" y="3036175"/>
            <a:ext cx="746125" cy="790375"/>
          </a:xfrm>
          <a:custGeom>
            <a:rect b="b" l="l" r="r" t="t"/>
            <a:pathLst>
              <a:path extrusionOk="0" h="31615" w="29845">
                <a:moveTo>
                  <a:pt x="0" y="0"/>
                </a:moveTo>
                <a:cubicBezTo>
                  <a:pt x="7789" y="1559"/>
                  <a:pt x="17460" y="5467"/>
                  <a:pt x="19970" y="13004"/>
                </a:cubicBezTo>
                <a:cubicBezTo>
                  <a:pt x="21429" y="17386"/>
                  <a:pt x="22518" y="21908"/>
                  <a:pt x="23221" y="26472"/>
                </a:cubicBezTo>
                <a:cubicBezTo>
                  <a:pt x="23430" y="27828"/>
                  <a:pt x="23121" y="30961"/>
                  <a:pt x="24382" y="30420"/>
                </a:cubicBezTo>
                <a:cubicBezTo>
                  <a:pt x="25905" y="29767"/>
                  <a:pt x="26322" y="27729"/>
                  <a:pt x="27401" y="26472"/>
                </a:cubicBezTo>
                <a:cubicBezTo>
                  <a:pt x="28114" y="25641"/>
                  <a:pt x="30213" y="23171"/>
                  <a:pt x="29723" y="24150"/>
                </a:cubicBezTo>
                <a:cubicBezTo>
                  <a:pt x="28427" y="26742"/>
                  <a:pt x="27511" y="30207"/>
                  <a:pt x="24847" y="31349"/>
                </a:cubicBezTo>
                <a:cubicBezTo>
                  <a:pt x="21538" y="32768"/>
                  <a:pt x="18437" y="28043"/>
                  <a:pt x="15094" y="26704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in a public repository, you’ll have more tabs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2174125"/>
            <a:ext cx="8520600" cy="23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The issues tab is for users of the repository (such as with Linux), to post issues on how the program/code is breaking when it’s used.</a:t>
            </a:r>
            <a:endParaRPr sz="150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5" y="1076271"/>
            <a:ext cx="9144002" cy="109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925" y="2532775"/>
            <a:ext cx="2880074" cy="261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3036175" y="3779250"/>
            <a:ext cx="334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Example Issues in other repositories</a:t>
            </a:r>
            <a:endParaRPr sz="15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4911300" y="4081125"/>
            <a:ext cx="1631125" cy="447425"/>
          </a:xfrm>
          <a:custGeom>
            <a:rect b="b" l="l" r="r" t="t"/>
            <a:pathLst>
              <a:path extrusionOk="0" h="17897" w="65245">
                <a:moveTo>
                  <a:pt x="0" y="0"/>
                </a:moveTo>
                <a:cubicBezTo>
                  <a:pt x="9801" y="11440"/>
                  <a:pt x="27093" y="20452"/>
                  <a:pt x="41798" y="17184"/>
                </a:cubicBezTo>
                <a:cubicBezTo>
                  <a:pt x="47375" y="15944"/>
                  <a:pt x="51341" y="10857"/>
                  <a:pt x="55730" y="7199"/>
                </a:cubicBezTo>
                <a:cubicBezTo>
                  <a:pt x="57596" y="5644"/>
                  <a:pt x="62000" y="5912"/>
                  <a:pt x="62000" y="3483"/>
                </a:cubicBezTo>
                <a:cubicBezTo>
                  <a:pt x="62000" y="927"/>
                  <a:pt x="56893" y="3251"/>
                  <a:pt x="54337" y="3251"/>
                </a:cubicBezTo>
                <a:cubicBezTo>
                  <a:pt x="53563" y="3251"/>
                  <a:pt x="51241" y="3251"/>
                  <a:pt x="52015" y="3251"/>
                </a:cubicBezTo>
                <a:cubicBezTo>
                  <a:pt x="56067" y="3251"/>
                  <a:pt x="60718" y="-389"/>
                  <a:pt x="64090" y="1858"/>
                </a:cubicBezTo>
                <a:cubicBezTo>
                  <a:pt x="67627" y="4215"/>
                  <a:pt x="61768" y="10146"/>
                  <a:pt x="61768" y="14397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38669"/>
            <a:ext cx="3061326" cy="16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/>
          <p:nvPr/>
        </p:nvSpPr>
        <p:spPr>
          <a:xfrm>
            <a:off x="3051437" y="3349152"/>
            <a:ext cx="809075" cy="528775"/>
          </a:xfrm>
          <a:custGeom>
            <a:rect b="b" l="l" r="r" t="t"/>
            <a:pathLst>
              <a:path extrusionOk="0" h="21151" w="32363">
                <a:moveTo>
                  <a:pt x="32364" y="21152"/>
                </a:moveTo>
                <a:cubicBezTo>
                  <a:pt x="30299" y="12883"/>
                  <a:pt x="20580" y="7959"/>
                  <a:pt x="12626" y="4897"/>
                </a:cubicBezTo>
                <a:cubicBezTo>
                  <a:pt x="8864" y="3448"/>
                  <a:pt x="3405" y="7048"/>
                  <a:pt x="551" y="4200"/>
                </a:cubicBezTo>
                <a:cubicBezTo>
                  <a:pt x="-984" y="2668"/>
                  <a:pt x="7832" y="-485"/>
                  <a:pt x="5892" y="485"/>
                </a:cubicBezTo>
                <a:cubicBezTo>
                  <a:pt x="3395" y="1733"/>
                  <a:pt x="-259" y="3752"/>
                  <a:pt x="87" y="6522"/>
                </a:cubicBezTo>
                <a:cubicBezTo>
                  <a:pt x="328" y="8448"/>
                  <a:pt x="3585" y="8231"/>
                  <a:pt x="5427" y="8844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you upload to Github?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2 Options (of which will be covered in the Git/Github Workshop):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GitHub Desktop (for a GUI approach)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Git CLI for a (terminal/console approach)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Both have pros and cons: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GitHub Desktop is more user friendly but more limited.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Git CLI is harder to use but faster and has more freedom.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173950" y="170350"/>
            <a:ext cx="8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B248"/>
                </a:solidFill>
              </a:rPr>
              <a:t>Timeline and Important Dates</a:t>
            </a:r>
            <a:endParaRPr>
              <a:solidFill>
                <a:srgbClr val="13B2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>
                <a:solidFill>
                  <a:schemeClr val="lt1"/>
                </a:solidFill>
              </a:rPr>
              <a:t>Weekly Meetings - Estimated Timeline </a:t>
            </a:r>
            <a:endParaRPr sz="2466">
              <a:solidFill>
                <a:schemeClr val="lt1"/>
              </a:solidFill>
            </a:endParaRPr>
          </a:p>
        </p:txBody>
      </p:sp>
      <p:graphicFrame>
        <p:nvGraphicFramePr>
          <p:cNvPr id="250" name="Google Shape;250;p36"/>
          <p:cNvGraphicFramePr/>
          <p:nvPr/>
        </p:nvGraphicFramePr>
        <p:xfrm>
          <a:off x="119000" y="153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{BC0D89AC-2B6C-41B0-8023-DC8F12D1F205}</a:tableStyleId>
              </a:tblPr>
              <a:tblGrid>
                <a:gridCol w="891675"/>
                <a:gridCol w="891675"/>
                <a:gridCol w="891675"/>
                <a:gridCol w="891675"/>
                <a:gridCol w="891675"/>
                <a:gridCol w="961150"/>
                <a:gridCol w="822225"/>
                <a:gridCol w="891675"/>
                <a:gridCol w="891675"/>
                <a:gridCol w="891675"/>
              </a:tblGrid>
              <a:tr h="112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1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2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3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4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trike="sngStrike">
                          <a:solidFill>
                            <a:schemeClr val="lt1"/>
                          </a:solidFill>
                        </a:rPr>
                        <a:t>Week 5</a:t>
                      </a:r>
                      <a:endParaRPr b="1"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7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</a:t>
                      </a:r>
                      <a:r>
                        <a:rPr b="1" lang="en">
                          <a:solidFill>
                            <a:schemeClr val="lt1"/>
                          </a:solidFill>
                        </a:rPr>
                        <a:t> 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Week 10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2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Introduction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Microcontrollers - Erik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Fusion 360/Solidworks - Matias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KiCAD -Tino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chemeClr val="lt1"/>
                          </a:solidFill>
                        </a:rPr>
                        <a:t>General Project Management Skills/ Github/ BOM’s</a:t>
                      </a:r>
                      <a:endParaRPr strike="sng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Technical Assistance Focused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Git and GitHub Workshop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Technical Assistance Focused (Veterans Day)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Intro to Sensors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Winter Break (BOMs due 30th Nov)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3B248"/>
                </a:solidFill>
                <a:latin typeface="Ubuntu"/>
                <a:ea typeface="Ubuntu"/>
                <a:cs typeface="Ubuntu"/>
                <a:sym typeface="Ubuntu"/>
              </a:rPr>
              <a:t>Reminders</a:t>
            </a:r>
            <a:endParaRPr sz="2800">
              <a:solidFill>
                <a:srgbClr val="13B24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Please check discord channels for your respective project.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Recruit if you want! The more the more you may learn and get out of the project!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Next week technical assistance focused workshop, week after is Git/ GitHub workshop.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Talk to us </a:t>
            </a: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beforehand</a:t>
            </a: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if you think your design will require a custom PCB.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GBM this week!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Char char="-"/>
            </a:pPr>
            <a:r>
              <a:rPr lang="en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BOM’s due November 30th. 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ctrTitle"/>
          </p:nvPr>
        </p:nvSpPr>
        <p:spPr>
          <a:xfrm>
            <a:off x="1214402" y="315950"/>
            <a:ext cx="6715200" cy="5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/>
              <a:t>Finalized Teams</a:t>
            </a:r>
            <a:endParaRPr sz="3280"/>
          </a:p>
        </p:txBody>
      </p:sp>
      <p:graphicFrame>
        <p:nvGraphicFramePr>
          <p:cNvPr id="262" name="Google Shape;262;p38"/>
          <p:cNvGraphicFramePr/>
          <p:nvPr/>
        </p:nvGraphicFramePr>
        <p:xfrm>
          <a:off x="214563" y="127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{10EE89B3-9126-48D4-AEB9-5F3E5FD71B36}</a:tableStyleId>
              </a:tblPr>
              <a:tblGrid>
                <a:gridCol w="1269475"/>
                <a:gridCol w="1314375"/>
                <a:gridCol w="932450"/>
                <a:gridCol w="753150"/>
                <a:gridCol w="753150"/>
                <a:gridCol w="753150"/>
                <a:gridCol w="753150"/>
                <a:gridCol w="753150"/>
                <a:gridCol w="753150"/>
                <a:gridCol w="753150"/>
              </a:tblGrid>
              <a:tr h="108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Electric Skateboard (Mini)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Block Moving Robot - Advanced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Audio Visualizer - Beginner (individual)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Arcade Game - Advanced (individual)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Floating Magnet - Beginner (Individual)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Batmobile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LED Pitch Changer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Climbing Robot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Mobile Game - Beginner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Knightboy- Advanced</a:t>
                      </a:r>
                      <a:endParaRPr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110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 Eichholz, Bree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Eric Segrest,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Abdiel, Mike (maybe)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Alexander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Aldem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Joshua Guo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Amy Diaz, Liani Garcia, Jennifer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Landon Luke, Ryan Moran, Samuel Hustin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Viviana, Frankey, Rolando, Keya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Joshua, Jacob, Jason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Scott …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108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Airpodsred, breemars56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MrE9000, thebackdimple , _dasanii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limes1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syndric 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tallasian0281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Tedpluto, lenedinal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Landonluke, rmoran24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LanceEvo,Madeem, amnotkt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Espial7, Funnmy, jasr321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</a:rPr>
                        <a:t>.planky.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get your started here are some suggestions: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00" y="1064600"/>
            <a:ext cx="1703449" cy="17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824" y="1263000"/>
            <a:ext cx="2155401" cy="14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000" y="1035775"/>
            <a:ext cx="1872224" cy="18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5775" y="3185525"/>
            <a:ext cx="1501166" cy="14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0948" y="3057774"/>
            <a:ext cx="1673275" cy="16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311721" y="-9783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B248"/>
                </a:solidFill>
              </a:rPr>
              <a:t>Attendance</a:t>
            </a:r>
            <a:endParaRPr>
              <a:solidFill>
                <a:srgbClr val="13B248"/>
              </a:solidFill>
            </a:endParaRPr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0" y="3523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438" y="1208775"/>
            <a:ext cx="3725125" cy="34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8" y="1071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/>
              <a:t>Change your discord user to your: </a:t>
            </a:r>
            <a:endParaRPr sz="3380"/>
          </a:p>
          <a:p>
            <a:pPr indent="-443230" lvl="0" marL="457200" rtl="0" algn="l">
              <a:spcBef>
                <a:spcPts val="0"/>
              </a:spcBef>
              <a:spcAft>
                <a:spcPts val="0"/>
              </a:spcAft>
              <a:buSzPts val="3380"/>
              <a:buChar char="●"/>
            </a:pPr>
            <a:r>
              <a:rPr lang="en" sz="3380"/>
              <a:t>First Name and last initial if you prefer.</a:t>
            </a:r>
            <a:endParaRPr sz="338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77500" y="8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 Template Guide (</a:t>
            </a:r>
            <a:r>
              <a:rPr lang="en"/>
              <a:t>Available</a:t>
            </a:r>
            <a:r>
              <a:rPr lang="en"/>
              <a:t> in discord #learning hub)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900" y="753650"/>
            <a:ext cx="6956291" cy="385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84525"/>
            <a:ext cx="11024240" cy="28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137850" y="15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the BOM!?!</a:t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48850" y="724475"/>
            <a:ext cx="48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Don’t worry this, we will handle it.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0" name="Google Shape;100;p19"/>
          <p:cNvCxnSpPr>
            <a:stCxn id="101" idx="0"/>
          </p:cNvCxnSpPr>
          <p:nvPr/>
        </p:nvCxnSpPr>
        <p:spPr>
          <a:xfrm rot="10800000">
            <a:off x="2275525" y="2572500"/>
            <a:ext cx="575100" cy="169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9"/>
          <p:cNvCxnSpPr/>
          <p:nvPr/>
        </p:nvCxnSpPr>
        <p:spPr>
          <a:xfrm flipH="1">
            <a:off x="883300" y="1119400"/>
            <a:ext cx="952500" cy="34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9"/>
          <p:cNvCxnSpPr/>
          <p:nvPr/>
        </p:nvCxnSpPr>
        <p:spPr>
          <a:xfrm flipH="1">
            <a:off x="4437025" y="997275"/>
            <a:ext cx="183000" cy="52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9"/>
          <p:cNvSpPr txBox="1"/>
          <p:nvPr/>
        </p:nvSpPr>
        <p:spPr>
          <a:xfrm>
            <a:off x="1495675" y="4265400"/>
            <a:ext cx="48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Simple name.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803250" y="493625"/>
            <a:ext cx="48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Description.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193950" y="4265400"/>
            <a:ext cx="48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Price.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 rot="10800000">
            <a:off x="5548275" y="1920900"/>
            <a:ext cx="60900" cy="234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/>
          <p:nvPr/>
        </p:nvCxnSpPr>
        <p:spPr>
          <a:xfrm flipH="1">
            <a:off x="6158925" y="1143825"/>
            <a:ext cx="48600" cy="50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9"/>
          <p:cNvSpPr txBox="1"/>
          <p:nvPr/>
        </p:nvSpPr>
        <p:spPr>
          <a:xfrm>
            <a:off x="5193950" y="375775"/>
            <a:ext cx="247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Exclude shipping unless PCB.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 rot="10800000">
            <a:off x="6785675" y="2352800"/>
            <a:ext cx="146400" cy="206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9"/>
          <p:cNvSpPr txBox="1"/>
          <p:nvPr/>
        </p:nvSpPr>
        <p:spPr>
          <a:xfrm>
            <a:off x="6298850" y="4464025"/>
            <a:ext cx="247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Exclude tax because </a:t>
            </a: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nonprofit</a:t>
            </a: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 flipH="1">
            <a:off x="7469225" y="1046125"/>
            <a:ext cx="24600" cy="452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9"/>
          <p:cNvSpPr txBox="1"/>
          <p:nvPr/>
        </p:nvSpPr>
        <p:spPr>
          <a:xfrm>
            <a:off x="7129250" y="98875"/>
            <a:ext cx="164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Quantity amount, can put multiple.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66042" r="0" t="0"/>
          <a:stretch/>
        </p:blipFill>
        <p:spPr>
          <a:xfrm>
            <a:off x="3042219" y="913350"/>
            <a:ext cx="3743449" cy="28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186700" y="9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the BOM!?!</a:t>
            </a:r>
            <a:endParaRPr/>
          </a:p>
        </p:txBody>
      </p:sp>
      <p:cxnSp>
        <p:nvCxnSpPr>
          <p:cNvPr id="120" name="Google Shape;120;p20"/>
          <p:cNvCxnSpPr/>
          <p:nvPr/>
        </p:nvCxnSpPr>
        <p:spPr>
          <a:xfrm flipH="1" rot="10800000">
            <a:off x="2153300" y="1363450"/>
            <a:ext cx="1221000" cy="977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20"/>
          <p:cNvSpPr txBox="1"/>
          <p:nvPr/>
        </p:nvSpPr>
        <p:spPr>
          <a:xfrm>
            <a:off x="753975" y="2340900"/>
            <a:ext cx="48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Cost with total.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2" name="Google Shape;122;p20"/>
          <p:cNvCxnSpPr/>
          <p:nvPr/>
        </p:nvCxnSpPr>
        <p:spPr>
          <a:xfrm rot="10800000">
            <a:off x="5389400" y="1461375"/>
            <a:ext cx="2149200" cy="90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0"/>
          <p:cNvCxnSpPr/>
          <p:nvPr/>
        </p:nvCxnSpPr>
        <p:spPr>
          <a:xfrm>
            <a:off x="2299850" y="2926700"/>
            <a:ext cx="1111200" cy="52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0"/>
          <p:cNvSpPr txBox="1"/>
          <p:nvPr/>
        </p:nvSpPr>
        <p:spPr>
          <a:xfrm>
            <a:off x="7062300" y="2571750"/>
            <a:ext cx="208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 link that works! please :)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24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Navigating the BOM!?! - Submission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946700" y="1070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in discord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group channels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753" y="974150"/>
            <a:ext cx="1499000" cy="331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1"/>
          <p:cNvCxnSpPr/>
          <p:nvPr/>
        </p:nvCxnSpPr>
        <p:spPr>
          <a:xfrm>
            <a:off x="2702825" y="1623475"/>
            <a:ext cx="830400" cy="51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2855225" y="1775875"/>
            <a:ext cx="678000" cy="233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Navigating the BOM!?! - Due Date?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2104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00"/>
              <a:t>November 30th,</a:t>
            </a:r>
            <a:r>
              <a:rPr lang="en"/>
              <a:t> we will be checking on progress throughout so be on the lookout!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